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DM Sans Medium"/>
      <p:regular r:id="rId32"/>
      <p:bold r:id="rId33"/>
      <p:italic r:id="rId34"/>
      <p:boldItalic r:id="rId35"/>
    </p:embeddedFont>
    <p:embeddedFont>
      <p:font typeface="DM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4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49" orient="horz"/>
        <p:guide pos="158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DMSansMedium-bold.fntdata"/><Relationship Id="rId10" Type="http://schemas.openxmlformats.org/officeDocument/2006/relationships/slide" Target="slides/slide5.xml"/><Relationship Id="rId32" Type="http://schemas.openxmlformats.org/officeDocument/2006/relationships/font" Target="fonts/DMSansMedium-regular.fntdata"/><Relationship Id="rId13" Type="http://schemas.openxmlformats.org/officeDocument/2006/relationships/slide" Target="slides/slide8.xml"/><Relationship Id="rId35" Type="http://schemas.openxmlformats.org/officeDocument/2006/relationships/font" Target="fonts/DMSans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DMSansMedium-italic.fntdata"/><Relationship Id="rId15" Type="http://schemas.openxmlformats.org/officeDocument/2006/relationships/slide" Target="slides/slide10.xml"/><Relationship Id="rId37" Type="http://schemas.openxmlformats.org/officeDocument/2006/relationships/font" Target="fonts/DMSans-bold.fntdata"/><Relationship Id="rId14" Type="http://schemas.openxmlformats.org/officeDocument/2006/relationships/slide" Target="slides/slide9.xml"/><Relationship Id="rId36" Type="http://schemas.openxmlformats.org/officeDocument/2006/relationships/font" Target="fonts/DMSans-regular.fntdata"/><Relationship Id="rId17" Type="http://schemas.openxmlformats.org/officeDocument/2006/relationships/slide" Target="slides/slide12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DM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6402a235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06402a235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4cd8ebb2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4cd8ebb2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4cd8ebb2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4cd8ebb2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4cd8ebb2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4cd8ebb2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95a25cc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95a25cc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6fb7fb22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6fb7fb22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6fb7fb22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6fb7fb22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6fb7fb2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6fb7fb2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c4a62331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c4a6233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4cd8ebb2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4cd8ebb2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4cd8ebb2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4cd8ebb2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6fb7fb22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c6fb7fb22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c6fb7fb228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4cd8ebb2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4cd8ebb2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4cd8ebb2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4cd8ebb2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4cd8ebb2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4cd8ebb2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4cd8ebb2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4cd8ebb2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4cd8ebb2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4cd8ebb2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8abab81e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b8abab81e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95a25cc46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a95a25cc4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6402a2356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06402a2356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06402a2356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95a25cc4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95a25cc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f15f5a59a_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f15f5a59a_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4cd8ebb2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4cd8ebb2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4cd8ebb2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4cd8ebb2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4cd8ebb2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4cd8ebb2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8aa7b45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8aa7b45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_Cover">
  <p:cSld name="1_Cover - Choose Imag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int6"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825" y="383644"/>
            <a:ext cx="964387" cy="2061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/>
        </p:nvSpPr>
        <p:spPr>
          <a:xfrm>
            <a:off x="2442286" y="4745736"/>
            <a:ext cx="1153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6point6.co.uk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5375" y="1653600"/>
            <a:ext cx="2720700" cy="18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b="0" i="0" sz="22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245375" y="3794250"/>
            <a:ext cx="2924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2024  |  </a:t>
            </a: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 1">
  <p:cSld name="Contact 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-8100" y="-7575"/>
            <a:ext cx="9234300" cy="52122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229950" y="4690309"/>
            <a:ext cx="105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6point6.co.uk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2">
            <a:alphaModFix/>
          </a:blip>
          <a:srcRect b="30517" l="8490" r="5577" t="32443"/>
          <a:stretch/>
        </p:blipFill>
        <p:spPr>
          <a:xfrm>
            <a:off x="311700" y="342900"/>
            <a:ext cx="731628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1"/>
          <p:cNvSpPr/>
          <p:nvPr/>
        </p:nvSpPr>
        <p:spPr>
          <a:xfrm>
            <a:off x="3989325" y="0"/>
            <a:ext cx="2035800" cy="20199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229950" y="2504125"/>
            <a:ext cx="2955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238150" y="948638"/>
            <a:ext cx="3119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Get in touch </a:t>
            </a:r>
            <a:endParaRPr b="0" i="0" sz="2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8" name="Google Shape;98;p11"/>
          <p:cNvGrpSpPr/>
          <p:nvPr/>
        </p:nvGrpSpPr>
        <p:grpSpPr>
          <a:xfrm>
            <a:off x="3663474" y="-7540"/>
            <a:ext cx="5562863" cy="5212335"/>
            <a:chOff x="3213975" y="1051275"/>
            <a:chExt cx="5929925" cy="4092600"/>
          </a:xfrm>
        </p:grpSpPr>
        <p:sp>
          <p:nvSpPr>
            <p:cNvPr id="99" name="Google Shape;99;p11"/>
            <p:cNvSpPr/>
            <p:nvPr/>
          </p:nvSpPr>
          <p:spPr>
            <a:xfrm>
              <a:off x="4555700" y="1051275"/>
              <a:ext cx="4588200" cy="4092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213975" y="4088350"/>
              <a:ext cx="1785000" cy="1055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" name="Google Shape;101;p11"/>
          <p:cNvPicPr preferRelativeResize="0"/>
          <p:nvPr/>
        </p:nvPicPr>
        <p:blipFill rotWithShape="1">
          <a:blip r:embed="rId3">
            <a:alphaModFix/>
          </a:blip>
          <a:srcRect b="26567" l="34160" r="35763" t="26284"/>
          <a:stretch/>
        </p:blipFill>
        <p:spPr>
          <a:xfrm>
            <a:off x="5070980" y="209555"/>
            <a:ext cx="3900144" cy="472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4">
            <a:alphaModFix/>
          </a:blip>
          <a:srcRect b="46734" l="45227" r="46851" t="42427"/>
          <a:stretch/>
        </p:blipFill>
        <p:spPr>
          <a:xfrm>
            <a:off x="8178611" y="3753053"/>
            <a:ext cx="281448" cy="49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 rotWithShape="1">
          <a:blip r:embed="rId4">
            <a:alphaModFix/>
          </a:blip>
          <a:srcRect b="46734" l="45227" r="46851" t="42427"/>
          <a:stretch/>
        </p:blipFill>
        <p:spPr>
          <a:xfrm>
            <a:off x="7576445" y="2786614"/>
            <a:ext cx="281448" cy="49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32">
          <p15:clr>
            <a:srgbClr val="FA7B17"/>
          </p15:clr>
        </p15:guide>
        <p15:guide id="2" orient="horz" pos="162">
          <p15:clr>
            <a:srgbClr val="FF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2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-7600" y="-38050"/>
            <a:ext cx="2312700" cy="518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6831300" y="7550"/>
            <a:ext cx="2312700" cy="5143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256025" y="67325"/>
            <a:ext cx="2171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6891500" y="8477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2667900" y="1155825"/>
            <a:ext cx="17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6891500" y="2627400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12"/>
          <p:cNvSpPr txBox="1"/>
          <p:nvPr/>
        </p:nvSpPr>
        <p:spPr>
          <a:xfrm>
            <a:off x="6891500" y="41243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12"/>
          <p:cNvSpPr txBox="1"/>
          <p:nvPr>
            <p:ph idx="1" type="subTitle"/>
          </p:nvPr>
        </p:nvSpPr>
        <p:spPr>
          <a:xfrm>
            <a:off x="-163" y="124493"/>
            <a:ext cx="22608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b="1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2"/>
          <p:cNvSpPr txBox="1"/>
          <p:nvPr>
            <p:ph idx="2" type="subTitle"/>
          </p:nvPr>
        </p:nvSpPr>
        <p:spPr>
          <a:xfrm>
            <a:off x="2455897" y="8734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2"/>
          <p:cNvSpPr txBox="1"/>
          <p:nvPr>
            <p:ph idx="3" type="subTitle"/>
          </p:nvPr>
        </p:nvSpPr>
        <p:spPr>
          <a:xfrm>
            <a:off x="2454147" y="260265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2"/>
          <p:cNvSpPr txBox="1"/>
          <p:nvPr>
            <p:ph idx="4" type="subTitle"/>
          </p:nvPr>
        </p:nvSpPr>
        <p:spPr>
          <a:xfrm>
            <a:off x="2454147" y="405305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5" type="subTitle"/>
          </p:nvPr>
        </p:nvSpPr>
        <p:spPr>
          <a:xfrm>
            <a:off x="4644272" y="87340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6" type="subTitle"/>
          </p:nvPr>
        </p:nvSpPr>
        <p:spPr>
          <a:xfrm>
            <a:off x="4642700" y="260265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7" type="subTitle"/>
          </p:nvPr>
        </p:nvSpPr>
        <p:spPr>
          <a:xfrm>
            <a:off x="4642700" y="405305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8" type="subTitle"/>
          </p:nvPr>
        </p:nvSpPr>
        <p:spPr>
          <a:xfrm>
            <a:off x="7072700" y="2622300"/>
            <a:ext cx="1889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100"/>
              <a:buFont typeface="DM Sans"/>
              <a:buNone/>
              <a:defRPr b="1" i="0" sz="1100" u="none" cap="none" strike="noStrike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9" type="subTitle"/>
          </p:nvPr>
        </p:nvSpPr>
        <p:spPr>
          <a:xfrm>
            <a:off x="7072700" y="906600"/>
            <a:ext cx="183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100"/>
              <a:buFont typeface="DM Sans"/>
              <a:buNone/>
              <a:defRPr b="1" i="0" sz="1100" u="none" cap="none" strike="noStrike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3" type="subTitle"/>
          </p:nvPr>
        </p:nvSpPr>
        <p:spPr>
          <a:xfrm>
            <a:off x="7073100" y="4048175"/>
            <a:ext cx="1889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100"/>
              <a:buFont typeface="DM Sans"/>
              <a:buNone/>
              <a:defRPr b="1" i="0" sz="1100" u="none" cap="none" strike="noStrike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2"/>
          <p:cNvSpPr txBox="1"/>
          <p:nvPr/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12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©6point6 202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4</a:t>
            </a: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|  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MIT</a:t>
            </a:r>
            <a:endParaRPr b="0" i="0" sz="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4" name="Google Shape;12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genta block">
  <p:cSld name="TITLE_1_1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3"/>
          <p:cNvGrpSpPr/>
          <p:nvPr/>
        </p:nvGrpSpPr>
        <p:grpSpPr>
          <a:xfrm>
            <a:off x="3230475" y="1051275"/>
            <a:ext cx="5929925" cy="4092600"/>
            <a:chOff x="3213975" y="1051275"/>
            <a:chExt cx="5929925" cy="4092600"/>
          </a:xfrm>
        </p:grpSpPr>
        <p:sp>
          <p:nvSpPr>
            <p:cNvPr id="127" name="Google Shape;127;p13"/>
            <p:cNvSpPr/>
            <p:nvPr/>
          </p:nvSpPr>
          <p:spPr>
            <a:xfrm>
              <a:off x="4555700" y="1051275"/>
              <a:ext cx="4588200" cy="409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213975" y="4088350"/>
              <a:ext cx="1785000" cy="105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5105600" y="1051275"/>
            <a:ext cx="4054800" cy="451500"/>
          </a:xfrm>
          <a:prstGeom prst="rect">
            <a:avLst/>
          </a:prstGeom>
          <a:solidFill>
            <a:srgbClr val="7900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DM Sans"/>
              <a:buNone/>
              <a:defRPr b="0" i="0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None/>
              <a:defRPr b="0" i="0" sz="1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2" type="subTitle"/>
          </p:nvPr>
        </p:nvSpPr>
        <p:spPr>
          <a:xfrm>
            <a:off x="5105600" y="1697850"/>
            <a:ext cx="35661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>
            <p:ph type="title"/>
          </p:nvPr>
        </p:nvSpPr>
        <p:spPr>
          <a:xfrm>
            <a:off x="229950" y="206150"/>
            <a:ext cx="8715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3" type="subTitle"/>
          </p:nvPr>
        </p:nvSpPr>
        <p:spPr>
          <a:xfrm>
            <a:off x="229950" y="722225"/>
            <a:ext cx="87159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b="0" i="0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4" type="subTitle"/>
          </p:nvPr>
        </p:nvSpPr>
        <p:spPr>
          <a:xfrm>
            <a:off x="229950" y="1051275"/>
            <a:ext cx="4182600" cy="28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  <a:defRPr b="0" i="0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17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">
  <p:cSld name="CUSTOM_2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6831300" y="-22800"/>
            <a:ext cx="2350800" cy="518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  |  </a:t>
            </a: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250825" y="986325"/>
            <a:ext cx="63000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subTitle"/>
          </p:nvPr>
        </p:nvSpPr>
        <p:spPr>
          <a:xfrm>
            <a:off x="256025" y="664650"/>
            <a:ext cx="6300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256025" y="2407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 Black">
  <p:cSld name="CUSTOM_1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229950" y="1603925"/>
            <a:ext cx="4948500" cy="61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64272" y="4740800"/>
            <a:ext cx="409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79225" y="4740800"/>
            <a:ext cx="2344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2024 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256025" y="664650"/>
            <a:ext cx="8706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title"/>
          </p:nvPr>
        </p:nvSpPr>
        <p:spPr>
          <a:xfrm>
            <a:off x="256025" y="240750"/>
            <a:ext cx="87066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 with green column">
  <p:cSld name="TITLE_1_1_4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  |  </a:t>
            </a: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hapter Divider Green">
  <p:cSld name="TITLE_1_1">
    <p:bg>
      <p:bgPr>
        <a:solidFill>
          <a:schemeClr val="accen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6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  |  </a:t>
            </a: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MIT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None/>
              <a:defRPr i="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hapter Divider Ruby">
  <p:cSld name="TITLE_1_1_1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" name="Google Shape;51;p7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hapter Divider Magenta">
  <p:cSld name="TITLE_1_1_1_1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6024900" y="0"/>
            <a:ext cx="3119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6378150" y="2979500"/>
            <a:ext cx="2509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"/>
              <a:buNone/>
              <a:defRPr b="0" i="0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300" y="4677343"/>
            <a:ext cx="960175" cy="2070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59;p8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None/>
              <a:defRPr b="0" i="0" sz="1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30">
          <p15:clr>
            <a:srgbClr val="FA7B17"/>
          </p15:clr>
        </p15:guide>
        <p15:guide id="2" orient="horz" pos="216">
          <p15:clr>
            <a:srgbClr val="0000FF"/>
          </p15:clr>
        </p15:guide>
        <p15:guide id="3" orient="horz" pos="1255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">
  <p:cSld name="CUSTOM_1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-7600" y="0"/>
            <a:ext cx="2312700" cy="515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6831300" y="7550"/>
            <a:ext cx="2312700" cy="5143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256025" y="67325"/>
            <a:ext cx="2171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/>
        </p:nvSpPr>
        <p:spPr>
          <a:xfrm>
            <a:off x="6891500" y="8477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2667900" y="1155825"/>
            <a:ext cx="17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6891500" y="2627400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6891500" y="4124375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2455897" y="9066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subTitle"/>
          </p:nvPr>
        </p:nvSpPr>
        <p:spPr>
          <a:xfrm>
            <a:off x="2454147" y="25461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3" type="subTitle"/>
          </p:nvPr>
        </p:nvSpPr>
        <p:spPr>
          <a:xfrm>
            <a:off x="2454147" y="4048175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4" type="subTitle"/>
          </p:nvPr>
        </p:nvSpPr>
        <p:spPr>
          <a:xfrm>
            <a:off x="6965650" y="2546100"/>
            <a:ext cx="199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200"/>
              <a:buFont typeface="DM Sans"/>
              <a:buNone/>
              <a:defRPr b="1" sz="1200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5" type="subTitle"/>
          </p:nvPr>
        </p:nvSpPr>
        <p:spPr>
          <a:xfrm>
            <a:off x="6965650" y="906600"/>
            <a:ext cx="199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200"/>
              <a:buFont typeface="DM Sans"/>
              <a:buNone/>
              <a:defRPr b="1" sz="1200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6" type="subTitle"/>
          </p:nvPr>
        </p:nvSpPr>
        <p:spPr>
          <a:xfrm>
            <a:off x="6966041" y="4048175"/>
            <a:ext cx="199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A1AF"/>
              </a:buClr>
              <a:buSzPts val="1200"/>
              <a:buFont typeface="DM Sans"/>
              <a:buNone/>
              <a:defRPr b="1" sz="1200">
                <a:solidFill>
                  <a:srgbClr val="1CA1A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9"/>
          <p:cNvSpPr txBox="1"/>
          <p:nvPr/>
        </p:nvSpPr>
        <p:spPr>
          <a:xfrm>
            <a:off x="448050" y="4745725"/>
            <a:ext cx="204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©6point6 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2024</a:t>
            </a:r>
            <a:r>
              <a:rPr lang="en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|  MIT</a:t>
            </a:r>
            <a:endParaRPr sz="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9"/>
          <p:cNvSpPr txBox="1"/>
          <p:nvPr>
            <p:ph type="title"/>
          </p:nvPr>
        </p:nvSpPr>
        <p:spPr>
          <a:xfrm>
            <a:off x="260275" y="240750"/>
            <a:ext cx="1836300" cy="12843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7" type="subTitle"/>
          </p:nvPr>
        </p:nvSpPr>
        <p:spPr>
          <a:xfrm>
            <a:off x="4644472" y="9066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8" type="subTitle"/>
          </p:nvPr>
        </p:nvSpPr>
        <p:spPr>
          <a:xfrm>
            <a:off x="4642722" y="2546100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9" type="subTitle"/>
          </p:nvPr>
        </p:nvSpPr>
        <p:spPr>
          <a:xfrm>
            <a:off x="4642722" y="4048175"/>
            <a:ext cx="2043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act ">
  <p:cSld name="TITLE_2_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-8100" y="-7575"/>
            <a:ext cx="9234300" cy="52122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0"/>
          <p:cNvSpPr txBox="1"/>
          <p:nvPr/>
        </p:nvSpPr>
        <p:spPr>
          <a:xfrm>
            <a:off x="229950" y="4690309"/>
            <a:ext cx="105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6point6.co.uk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306150" y="3965100"/>
            <a:ext cx="13056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London Office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130 Jermyn Street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London, SW1Y 4UR</a:t>
            </a:r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3989325" y="0"/>
            <a:ext cx="2035800" cy="2019900"/>
          </a:xfrm>
          <a:prstGeom prst="rect">
            <a:avLst/>
          </a:prstGeom>
          <a:solidFill>
            <a:srgbClr val="D3D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 txBox="1"/>
          <p:nvPr>
            <p:ph idx="1" type="subTitle"/>
          </p:nvPr>
        </p:nvSpPr>
        <p:spPr>
          <a:xfrm>
            <a:off x="306150" y="1940800"/>
            <a:ext cx="2955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DM Sans"/>
              <a:buNone/>
              <a:defRPr b="0" i="0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8" name="Google Shape;88;p10"/>
          <p:cNvSpPr txBox="1"/>
          <p:nvPr/>
        </p:nvSpPr>
        <p:spPr>
          <a:xfrm>
            <a:off x="314350" y="1029700"/>
            <a:ext cx="3119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Get in touch </a:t>
            </a:r>
            <a:endParaRPr b="0" i="0" sz="2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" name="Google Shape;89;p10"/>
          <p:cNvPicPr preferRelativeResize="0"/>
          <p:nvPr/>
        </p:nvPicPr>
        <p:blipFill rotWithShape="1">
          <a:blip r:embed="rId2">
            <a:alphaModFix/>
          </a:blip>
          <a:srcRect b="248" l="0" r="0" t="258"/>
          <a:stretch/>
        </p:blipFill>
        <p:spPr>
          <a:xfrm>
            <a:off x="3137925" y="-7575"/>
            <a:ext cx="6088275" cy="52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288" y="4659250"/>
            <a:ext cx="960175" cy="2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309">
          <p15:clr>
            <a:srgbClr val="FA7B17"/>
          </p15:clr>
        </p15:guide>
        <p15:guide id="2" orient="horz" pos="216">
          <p15:clr>
            <a:srgbClr val="FF00FF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9950" y="1603925"/>
            <a:ext cx="49485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None/>
              <a:defRPr b="0" i="0" sz="2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FFFF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anthony.mckale@6point6.co.u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34" l="0" r="0" t="7834"/>
          <a:stretch/>
        </p:blipFill>
        <p:spPr>
          <a:xfrm>
            <a:off x="4650327" y="0"/>
            <a:ext cx="457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/>
          <p:nvPr/>
        </p:nvSpPr>
        <p:spPr>
          <a:xfrm>
            <a:off x="4556614" y="0"/>
            <a:ext cx="1470600" cy="18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247888" y="3095825"/>
            <a:ext cx="34392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Anthony McKale</a:t>
            </a:r>
            <a:b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Associate Director of DevOps and Cloud</a:t>
            </a:r>
            <a:endParaRPr i="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247888" y="3836102"/>
            <a:ext cx="19659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Date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03-2024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250827" y="837950"/>
            <a:ext cx="43995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Wee Social 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Whiskey Tasting with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Mr McKale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i="0" sz="2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1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125" y="284550"/>
            <a:ext cx="4574400" cy="45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256025" y="240750"/>
            <a:ext cx="79989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</a:rPr>
              <a:t>‘Speyside’ Ben Bracken</a:t>
            </a:r>
            <a:endParaRPr b="1" sz="4400"/>
          </a:p>
        </p:txBody>
      </p:sp>
      <p:sp>
        <p:nvSpPr>
          <p:cNvPr id="220" name="Google Shape;220;p23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Honey Amber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Dark Cherry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Palate: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Strong rich fruits, demerara sugar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Finish: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Vanilla honey, creamy caramel coffee latte, and maple syrup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423" y="176650"/>
            <a:ext cx="2525575" cy="47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24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</a:rPr>
              <a:t>‘Highland’ Ben Bracken</a:t>
            </a:r>
            <a:endParaRPr b="1" sz="4500"/>
          </a:p>
        </p:txBody>
      </p:sp>
      <p:sp>
        <p:nvSpPr>
          <p:cNvPr id="228" name="Google Shape;228;p24"/>
          <p:cNvSpPr txBox="1"/>
          <p:nvPr/>
        </p:nvSpPr>
        <p:spPr>
          <a:xfrm>
            <a:off x="250825" y="928275"/>
            <a:ext cx="63678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Dark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Honey </a:t>
            </a: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Amber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Faint Light Burnt Sugar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Palate: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Sugar Water, Light, Slight </a:t>
            </a: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Cola Hints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Finish: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Complex dark fruits, Hard Vanilla Extract, with Sweet Oak coming at the end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74" y="321800"/>
            <a:ext cx="2476425" cy="458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5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</a:rPr>
              <a:t>‘Blend’ Abrachan</a:t>
            </a:r>
            <a:endParaRPr b="1" sz="4500"/>
          </a:p>
        </p:txBody>
      </p:sp>
      <p:sp>
        <p:nvSpPr>
          <p:cNvPr id="236" name="Google Shape;236;p25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Cola Brown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Light Fruity sugar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Palate: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Strong caramel with a peppery edge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Finish: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Sherry, grain sweetness, light vanilla/menthol edge (peppermint?) 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658" y="316950"/>
            <a:ext cx="3077142" cy="47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6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‘Islay’ Ben Bracken</a:t>
            </a:r>
            <a:endParaRPr b="1" sz="5000"/>
          </a:p>
        </p:txBody>
      </p:sp>
      <p:sp>
        <p:nvSpPr>
          <p:cNvPr id="244" name="Google Shape;244;p26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Ale Amber Brown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Smoky Smouldering Fireplace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Palate: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Cigar, peppercorn, maple syrup </a:t>
            </a:r>
            <a:endParaRPr b="1"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Finish: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Spicy soot (horse-radish?), dark fruit, orange peel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775" y="-47800"/>
            <a:ext cx="2381300" cy="524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7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</a:rPr>
              <a:t>Lyre’s </a:t>
            </a:r>
            <a:r>
              <a:rPr b="1" lang="en" sz="4700">
                <a:solidFill>
                  <a:schemeClr val="dk1"/>
                </a:solidFill>
              </a:rPr>
              <a:t>American</a:t>
            </a:r>
            <a:r>
              <a:rPr b="1" lang="en" sz="4700">
                <a:solidFill>
                  <a:schemeClr val="dk1"/>
                </a:solidFill>
              </a:rPr>
              <a:t> Malt</a:t>
            </a:r>
            <a:endParaRPr b="1" sz="4600"/>
          </a:p>
        </p:txBody>
      </p:sp>
      <p:sp>
        <p:nvSpPr>
          <p:cNvPr id="252" name="Google Shape;252;p27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Dark </a:t>
            </a: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Brown</a:t>
            </a:r>
            <a:b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None</a:t>
            </a: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Palate:</a:t>
            </a: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Lightly spiced flavoured water</a:t>
            </a:r>
            <a:endParaRPr b="1" i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Finish: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Same, lightly chillied water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400" y="763125"/>
            <a:ext cx="3218450" cy="42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28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</a:rPr>
              <a:t>Whissin</a:t>
            </a:r>
            <a:r>
              <a:rPr b="1" lang="en" sz="4700">
                <a:solidFill>
                  <a:schemeClr val="dk1"/>
                </a:solidFill>
              </a:rPr>
              <a:t>- Granada</a:t>
            </a:r>
            <a:endParaRPr b="1" sz="4600"/>
          </a:p>
        </p:txBody>
      </p:sp>
      <p:sp>
        <p:nvSpPr>
          <p:cNvPr id="260" name="Google Shape;260;p28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Yellowy </a:t>
            </a: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Brown</a:t>
            </a:r>
            <a:b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Candied Sugar, Sweet, Golden Syrup</a:t>
            </a: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Palate:</a:t>
            </a: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Oh… nice, not whiskey but nice clean sweet sugary syrup, almost like a </a:t>
            </a: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bourbon</a:t>
            </a:r>
            <a:endParaRPr b="1" i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Finish: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Slight complexity in finish, but overpoweringly violent candy taste 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327" y="408550"/>
            <a:ext cx="3537676" cy="47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9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</a:rPr>
              <a:t>Dochus - smokey isle</a:t>
            </a:r>
            <a:endParaRPr b="1" sz="4600"/>
          </a:p>
        </p:txBody>
      </p:sp>
      <p:sp>
        <p:nvSpPr>
          <p:cNvPr id="268" name="Google Shape;268;p29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Orangy </a:t>
            </a: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Brown</a:t>
            </a:r>
            <a:b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Actually smells like Whiskey, </a:t>
            </a:r>
            <a:b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smoke though</a:t>
            </a: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Palate:</a:t>
            </a:r>
            <a:b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Oh… chemicals, tobacco, vanilla, caramel, banana peel… weird… not terrible </a:t>
            </a: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Finish: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Paint stripper ? It’s not terrible, I’ve had worse cheap blended whiskey…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125" y="729975"/>
            <a:ext cx="3209425" cy="427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0"/>
          <p:cNvSpPr txBox="1"/>
          <p:nvPr>
            <p:ph idx="1" type="subTitle"/>
          </p:nvPr>
        </p:nvSpPr>
        <p:spPr>
          <a:xfrm>
            <a:off x="364900" y="1963200"/>
            <a:ext cx="5352900" cy="759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Chat and Talk</a:t>
            </a:r>
            <a:b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Till 6PM</a:t>
            </a:r>
            <a:endParaRPr b="1" sz="5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6" name="Google Shape;276;p30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7" name="Google Shape;277;p30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8" name="Google Shape;278;p30"/>
          <p:cNvSpPr txBox="1"/>
          <p:nvPr/>
        </p:nvSpPr>
        <p:spPr>
          <a:xfrm>
            <a:off x="164275" y="3909500"/>
            <a:ext cx="5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1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</a:rPr>
              <a:t>Surprise</a:t>
            </a:r>
            <a:endParaRPr b="1" sz="4500"/>
          </a:p>
        </p:txBody>
      </p:sp>
      <p:sp>
        <p:nvSpPr>
          <p:cNvPr id="285" name="Google Shape;285;p31"/>
          <p:cNvSpPr txBox="1"/>
          <p:nvPr/>
        </p:nvSpPr>
        <p:spPr>
          <a:xfrm>
            <a:off x="250825" y="928275"/>
            <a:ext cx="63318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Whiskey can be very expensive: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Fools and their Money are easily parted</a:t>
            </a:r>
            <a:endParaRPr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Good Whiskey shouldn’t cost more than £40</a:t>
            </a:r>
            <a:b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 whiskey today were own brand </a:t>
            </a:r>
            <a: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supermarket</a:t>
            </a:r>
            <a: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under £20</a:t>
            </a:r>
            <a:b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i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Anything older than 12 years is likely a waste of money</a:t>
            </a:r>
            <a:br>
              <a:rPr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625" y="841325"/>
            <a:ext cx="2487125" cy="24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2"/>
          <p:cNvSpPr txBox="1"/>
          <p:nvPr>
            <p:ph idx="1" type="subTitle"/>
          </p:nvPr>
        </p:nvSpPr>
        <p:spPr>
          <a:xfrm>
            <a:off x="364900" y="1963200"/>
            <a:ext cx="5352900" cy="759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Whiskey</a:t>
            </a:r>
            <a:b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Competition</a:t>
            </a:r>
            <a:b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6pm - 6.30pm</a:t>
            </a:r>
            <a:endParaRPr b="1" sz="5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93" name="Google Shape;293;p32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4" name="Google Shape;294;p32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164275" y="3909500"/>
            <a:ext cx="5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29" l="0" r="11150" t="12529"/>
          <a:stretch/>
        </p:blipFill>
        <p:spPr>
          <a:xfrm>
            <a:off x="5080225" y="0"/>
            <a:ext cx="4063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4521100" y="0"/>
            <a:ext cx="1511700" cy="32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250825" y="928275"/>
            <a:ext cx="57819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Disclaimer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talk is based off many previous talks,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done at many previous times and place,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 many many years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TALK IS MIT LICENSED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" name="Google Shape;154;p1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33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</a:rPr>
              <a:t>Whiskey Competition</a:t>
            </a:r>
            <a:endParaRPr b="1" sz="4700"/>
          </a:p>
        </p:txBody>
      </p:sp>
      <p:sp>
        <p:nvSpPr>
          <p:cNvPr id="302" name="Google Shape;302;p33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250825" y="928275"/>
            <a:ext cx="626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 Voluteeners requested, various experience levels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Preferably one non-alcohol drinking 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(aka to detect via smell only)</a:t>
            </a:r>
            <a:br>
              <a:rPr b="1" i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Guesses in order of whiskey experience</a:t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34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</a:rPr>
              <a:t>Whiskey Competition</a:t>
            </a:r>
            <a:endParaRPr b="1" sz="4700"/>
          </a:p>
        </p:txBody>
      </p:sp>
      <p:sp>
        <p:nvSpPr>
          <p:cNvPr id="310" name="Google Shape;310;p34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250825" y="928275"/>
            <a:ext cx="626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1st of 2 Audience participation Question: 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ELIMINATOR: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1st)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Which Region is my Whiskey from ?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Options: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Islay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Speyside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Highland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Blend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5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Mystery Whiskey</a:t>
            </a:r>
            <a:endParaRPr b="1" sz="5000"/>
          </a:p>
        </p:txBody>
      </p:sp>
      <p:sp>
        <p:nvSpPr>
          <p:cNvPr id="318" name="Google Shape;318;p35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Colour: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Golden Orange</a:t>
            </a:r>
            <a:br>
              <a:rPr b="1"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Nose:</a:t>
            </a:r>
            <a:br>
              <a:rPr b="1"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Roaring Smoky Peat Fireplace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Palate: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Peaty Punch to the face, </a:t>
            </a:r>
            <a:r>
              <a:rPr b="1"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peppercorns stabbing your tongue</a:t>
            </a:r>
            <a:endParaRPr b="1" i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Finish: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Overpowering Wasabi spice, Fruity Mince-pie, Cigar aftertaste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425" y="877478"/>
            <a:ext cx="3682775" cy="4301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6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</a:rPr>
              <a:t>Whiskey Competition</a:t>
            </a:r>
            <a:endParaRPr b="1" sz="4700"/>
          </a:p>
        </p:txBody>
      </p:sp>
      <p:sp>
        <p:nvSpPr>
          <p:cNvPr id="326" name="Google Shape;326;p36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250825" y="928275"/>
            <a:ext cx="626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2nd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of 2 Audience participation Question: 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SUDDEN DEATH ROUND: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Which Whiskey is the Mystery Whiskey ?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Options: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Laphroaig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Ardbeg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Big Peat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Smoke Head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7"/>
          <p:cNvSpPr txBox="1"/>
          <p:nvPr>
            <p:ph type="title"/>
          </p:nvPr>
        </p:nvSpPr>
        <p:spPr>
          <a:xfrm>
            <a:off x="256025" y="240750"/>
            <a:ext cx="72432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</a:rPr>
              <a:t>Whiskey Competition</a:t>
            </a:r>
            <a:endParaRPr b="1" sz="4700"/>
          </a:p>
        </p:txBody>
      </p:sp>
      <p:sp>
        <p:nvSpPr>
          <p:cNvPr id="334" name="Google Shape;334;p37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257675" y="1026425"/>
            <a:ext cx="626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CONGRATS YOU’VE WON A WEE BIT OF SCOTLAND</a:t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27" y="1796250"/>
            <a:ext cx="6263696" cy="267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38"/>
          <p:cNvSpPr txBox="1"/>
          <p:nvPr>
            <p:ph idx="1" type="subTitle"/>
          </p:nvPr>
        </p:nvSpPr>
        <p:spPr>
          <a:xfrm>
            <a:off x="364900" y="1963200"/>
            <a:ext cx="5352900" cy="759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Questions?</a:t>
            </a:r>
            <a:endParaRPr b="1" sz="5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43" name="Google Shape;343;p38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4" name="Google Shape;344;p38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5" name="Google Shape;345;p38"/>
          <p:cNvSpPr txBox="1"/>
          <p:nvPr/>
        </p:nvSpPr>
        <p:spPr>
          <a:xfrm>
            <a:off x="164275" y="3909500"/>
            <a:ext cx="5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164275" y="3909500"/>
            <a:ext cx="5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200" y="1496000"/>
            <a:ext cx="3054575" cy="26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idx="1" type="subTitle"/>
          </p:nvPr>
        </p:nvSpPr>
        <p:spPr>
          <a:xfrm>
            <a:off x="2503190" y="2029775"/>
            <a:ext cx="41376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700">
                <a:solidFill>
                  <a:schemeClr val="accent5"/>
                </a:solidFill>
              </a:rPr>
              <a:t>If you have any questions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anthony.mckale@6point6.co.uk</a:t>
            </a:r>
            <a:br>
              <a:rPr lang="en" sz="1200">
                <a:solidFill>
                  <a:schemeClr val="accent5"/>
                </a:solidFill>
              </a:rPr>
            </a:br>
            <a:r>
              <a:rPr lang="en" sz="1200">
                <a:solidFill>
                  <a:schemeClr val="accent5"/>
                </a:solidFill>
              </a:rPr>
              <a:t>#dep-eng-devops (slack)  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353" name="Google Shape;353;p39"/>
          <p:cNvSpPr txBox="1"/>
          <p:nvPr>
            <p:ph idx="1" type="subTitle"/>
          </p:nvPr>
        </p:nvSpPr>
        <p:spPr>
          <a:xfrm>
            <a:off x="2388525" y="441225"/>
            <a:ext cx="42522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en" sz="2300">
                <a:solidFill>
                  <a:schemeClr val="dk1"/>
                </a:solidFill>
              </a:rPr>
              <a:t>Thank you for your </a:t>
            </a:r>
            <a:br>
              <a:rPr b="1" lang="en" sz="2300">
                <a:solidFill>
                  <a:schemeClr val="dk1"/>
                </a:solidFill>
              </a:rPr>
            </a:br>
            <a:r>
              <a:rPr b="1" lang="en" sz="2300">
                <a:solidFill>
                  <a:schemeClr val="dk1"/>
                </a:solidFill>
              </a:rPr>
              <a:t>Awesomeness</a:t>
            </a:r>
            <a:r>
              <a:rPr b="1" lang="en" sz="1800">
                <a:solidFill>
                  <a:schemeClr val="dk1"/>
                </a:solidFill>
              </a:rPr>
              <a:t> 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29" l="0" r="11150" t="12529"/>
          <a:stretch/>
        </p:blipFill>
        <p:spPr>
          <a:xfrm>
            <a:off x="5080225" y="0"/>
            <a:ext cx="4063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/>
          <p:nvPr/>
        </p:nvSpPr>
        <p:spPr>
          <a:xfrm>
            <a:off x="4521100" y="0"/>
            <a:ext cx="1511700" cy="32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250825" y="928275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TABLE OF CONTENTS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5PM - 6PM: Whiskey Tasting</a:t>
            </a:r>
            <a:b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INTRO TO WHISKEY + 101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WHISKEY TASTING NOTES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DRINK + CHAT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6PM: Competition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GUESS THE MYSTERY WHISKEY 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COMPETITION WIN IRU-BRU</a:t>
            </a:r>
            <a:b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i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124" y="198720"/>
            <a:ext cx="4063799" cy="474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-701900" y="1963200"/>
            <a:ext cx="5352900" cy="7599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Intro to </a:t>
            </a:r>
            <a:b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WHISKEY</a:t>
            </a:r>
            <a:endParaRPr sz="22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71" name="Google Shape;171;p17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2" name="Google Shape;172;p17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950" y="393150"/>
            <a:ext cx="5312426" cy="39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8"/>
          <p:cNvSpPr txBox="1"/>
          <p:nvPr>
            <p:ph type="title"/>
          </p:nvPr>
        </p:nvSpPr>
        <p:spPr>
          <a:xfrm>
            <a:off x="256025" y="7741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</a:rPr>
              <a:t>INTRO</a:t>
            </a:r>
            <a:endParaRPr b="1" sz="5000"/>
          </a:p>
        </p:txBody>
      </p:sp>
      <p:sp>
        <p:nvSpPr>
          <p:cNvPr id="180" name="Google Shape;180;p18"/>
          <p:cNvSpPr txBox="1"/>
          <p:nvPr/>
        </p:nvSpPr>
        <p:spPr>
          <a:xfrm>
            <a:off x="308600" y="1491450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14 Whiskies to Taste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 Whiskey to identify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Covering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Highland, Islay, Speyside, Blended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lastly Non-Alcoholic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i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256025" y="774150"/>
            <a:ext cx="63000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</a:rPr>
              <a:t>WHISKEY 101</a:t>
            </a:r>
            <a:endParaRPr b="1" sz="5000"/>
          </a:p>
        </p:txBody>
      </p:sp>
      <p:sp>
        <p:nvSpPr>
          <p:cNvPr id="187" name="Google Shape;187;p19"/>
          <p:cNvSpPr txBox="1"/>
          <p:nvPr/>
        </p:nvSpPr>
        <p:spPr>
          <a:xfrm>
            <a:off x="308600" y="1491450"/>
            <a:ext cx="52104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Ireland did it first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* Scotland’s whiskey before 19th century best described rot gut, professionalised during highland clearances</a:t>
            </a:r>
            <a:b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Scotland copied it in 19th century</a:t>
            </a:r>
            <a:br>
              <a:rPr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i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Whiskey is Fractional Distilled Barley Wine aged in Oak Barrels*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* Oak barrels happy accident of American coopers unionisation</a:t>
            </a: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425" y="1076900"/>
            <a:ext cx="3320200" cy="33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0"/>
          <p:cNvSpPr txBox="1"/>
          <p:nvPr>
            <p:ph type="title"/>
          </p:nvPr>
        </p:nvSpPr>
        <p:spPr>
          <a:xfrm>
            <a:off x="256025" y="240750"/>
            <a:ext cx="71337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</a:rPr>
              <a:t>WHISKEY FLAVOURS</a:t>
            </a:r>
            <a:endParaRPr b="1" sz="5000"/>
          </a:p>
        </p:txBody>
      </p:sp>
      <p:sp>
        <p:nvSpPr>
          <p:cNvPr id="195" name="Google Shape;195;p20"/>
          <p:cNvSpPr txBox="1"/>
          <p:nvPr/>
        </p:nvSpPr>
        <p:spPr>
          <a:xfrm>
            <a:off x="308600" y="793950"/>
            <a:ext cx="53628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Smoky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* from </a:t>
            </a:r>
            <a: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Western Isles </a:t>
            </a:r>
            <a: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Peat (soil)</a:t>
            </a:r>
            <a:b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(Islay / Harris famous for this)</a:t>
            </a:r>
            <a:b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Rich Fruity, almost Earthy Jam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* Similar to Sherry, from Oak Barrels</a:t>
            </a:r>
            <a:br>
              <a:rPr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i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Delicate Floral Smells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* From Alcohol byproducts, ironical top/tail is delicious but basically </a:t>
            </a:r>
            <a: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antifreeze</a:t>
            </a:r>
            <a: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why Whiskey/Spirits high regulated</a:t>
            </a: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Light apple and lemon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* Normally in the first taste, then quickly dominated by the above flavours</a:t>
            </a:r>
            <a:endParaRPr i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400" y="793950"/>
            <a:ext cx="3320201" cy="33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1"/>
          <p:cNvSpPr txBox="1"/>
          <p:nvPr>
            <p:ph type="title"/>
          </p:nvPr>
        </p:nvSpPr>
        <p:spPr>
          <a:xfrm>
            <a:off x="256025" y="240750"/>
            <a:ext cx="71337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</a:rPr>
              <a:t>WHISKEY TODAY</a:t>
            </a:r>
            <a:endParaRPr b="1" sz="5000"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946" y="861350"/>
            <a:ext cx="3372711" cy="41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298975" y="828550"/>
            <a:ext cx="56781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Highlands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expect Deep fruity complexity, </a:t>
            </a:r>
            <a:br>
              <a:rPr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think liquid mince pies or Christmas cake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Speyside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expect Rich Fruit, Oak, and Floral complexity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Islay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expect Smokiness, lots and lots of </a:t>
            </a:r>
            <a:r>
              <a:rPr b="1"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torf</a:t>
            </a:r>
            <a:br>
              <a:rPr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i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Blends - Combinations of several distilleries</a:t>
            </a:r>
            <a:b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expect the unexpected, often under-rated</a:t>
            </a:r>
            <a:endParaRPr i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idx="12" type="sldNum"/>
          </p:nvPr>
        </p:nvSpPr>
        <p:spPr>
          <a:xfrm>
            <a:off x="164271" y="4740800"/>
            <a:ext cx="4656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364900" y="1963200"/>
            <a:ext cx="5352900" cy="759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Whiskey Tasting</a:t>
            </a:r>
            <a:b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en" sz="5000">
                <a:solidFill>
                  <a:schemeClr val="dk1"/>
                </a:solidFill>
                <a:highlight>
                  <a:schemeClr val="lt1"/>
                </a:highlight>
              </a:rPr>
              <a:t>Notes</a:t>
            </a:r>
            <a:endParaRPr b="1" sz="5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11" name="Google Shape;211;p22"/>
          <p:cNvSpPr txBox="1"/>
          <p:nvPr>
            <p:ph idx="2" type="subTitle"/>
          </p:nvPr>
        </p:nvSpPr>
        <p:spPr>
          <a:xfrm>
            <a:off x="256025" y="664650"/>
            <a:ext cx="5516100" cy="243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2" name="Google Shape;212;p22"/>
          <p:cNvSpPr txBox="1"/>
          <p:nvPr>
            <p:ph type="title"/>
          </p:nvPr>
        </p:nvSpPr>
        <p:spPr>
          <a:xfrm>
            <a:off x="256025" y="240750"/>
            <a:ext cx="5516100" cy="40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164275" y="3909500"/>
            <a:ext cx="5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From a opinionated Scotsman</a:t>
            </a:r>
            <a:endParaRPr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SIC TEMPLATE">
  <a:themeElements>
    <a:clrScheme name="6point6">
      <a:dk1>
        <a:srgbClr val="000000"/>
      </a:dk1>
      <a:lt1>
        <a:srgbClr val="FFFFFF"/>
      </a:lt1>
      <a:dk2>
        <a:srgbClr val="CE0099"/>
      </a:dk2>
      <a:lt2>
        <a:srgbClr val="8854FC"/>
      </a:lt2>
      <a:accent1>
        <a:srgbClr val="00CEC3"/>
      </a:accent1>
      <a:accent2>
        <a:srgbClr val="79004F"/>
      </a:accent2>
      <a:accent3>
        <a:srgbClr val="302780"/>
      </a:accent3>
      <a:accent4>
        <a:srgbClr val="1CA1AF"/>
      </a:accent4>
      <a:accent5>
        <a:srgbClr val="666C69"/>
      </a:accent5>
      <a:accent6>
        <a:srgbClr val="D3D7D6"/>
      </a:accent6>
      <a:hlink>
        <a:srgbClr val="41424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